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2"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1D696-A18E-4628-AF37-5384E750C18A}" type="doc">
      <dgm:prSet loTypeId="urn:microsoft.com/office/officeart/2005/8/layout/cycle6" loCatId="relationship" qsTypeId="urn:microsoft.com/office/officeart/2005/8/quickstyle/3d2" qsCatId="3D" csTypeId="urn:microsoft.com/office/officeart/2005/8/colors/accent0_2" csCatId="mainScheme" phldr="1"/>
      <dgm:spPr/>
      <dgm:t>
        <a:bodyPr/>
        <a:lstStyle/>
        <a:p>
          <a:endParaRPr lang="it-IT"/>
        </a:p>
      </dgm:t>
    </dgm:pt>
    <dgm:pt modelId="{BCEC0558-29C8-4DEF-B157-96D99296AABB}">
      <dgm:prSet phldrT="[Testo]" custT="1"/>
      <dgm:spPr>
        <a:xfrm>
          <a:off x="2502199" y="-22935"/>
          <a:ext cx="1810623" cy="1099668"/>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it-IT" sz="1600" b="1"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Cybersexual</a:t>
          </a:r>
          <a:r>
            <a:rPr lang="it-IT" sz="1600" b="1"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 </a:t>
          </a:r>
          <a:r>
            <a:rPr lang="it-IT" sz="1600" b="1"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Addiction</a:t>
          </a:r>
          <a:endParaRPr lang="it-IT" sz="1600" b="1" dirty="0">
            <a:solidFill>
              <a:srgbClr val="000000">
                <a:hueOff val="0"/>
                <a:satOff val="0"/>
                <a:lumOff val="0"/>
                <a:alphaOff val="0"/>
              </a:srgbClr>
            </a:solidFill>
            <a:latin typeface="Arial"/>
            <a:ea typeface="+mn-ea"/>
            <a:cs typeface="+mn-cs"/>
          </a:endParaRPr>
        </a:p>
      </dgm:t>
    </dgm:pt>
    <dgm:pt modelId="{138F8AC2-CEC8-4F19-B0E3-70B3A271D938}" type="parTrans" cxnId="{7F00BB5D-8F96-4A23-B95E-78DC60A308B9}">
      <dgm:prSet/>
      <dgm:spPr/>
      <dgm:t>
        <a:bodyPr/>
        <a:lstStyle/>
        <a:p>
          <a:endParaRPr lang="it-IT"/>
        </a:p>
      </dgm:t>
    </dgm:pt>
    <dgm:pt modelId="{C12BB71F-DF26-440A-9BB9-E52DECCC8934}" type="sibTrans" cxnId="{7F00BB5D-8F96-4A23-B95E-78DC60A308B9}">
      <dgm:prSet/>
      <dgm:spPr>
        <a:xfrm>
          <a:off x="1411772" y="526898"/>
          <a:ext cx="3991477" cy="3991477"/>
        </a:xfrm>
        <a:custGeom>
          <a:avLst/>
          <a:gdLst/>
          <a:ahLst/>
          <a:cxnLst/>
          <a:rect l="0" t="0" r="0" b="0"/>
          <a:pathLst>
            <a:path>
              <a:moveTo>
                <a:pt x="2910066" y="221766"/>
              </a:moveTo>
              <a:arcTo wR="1995738" hR="1995738" stAng="17836030" swAng="1729383"/>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it-IT"/>
        </a:p>
      </dgm:t>
    </dgm:pt>
    <dgm:pt modelId="{253B23B9-28EA-426B-A43C-351BA04F61F6}">
      <dgm:prSet phldrT="[Testo]"/>
      <dgm:spPr>
        <a:xfrm>
          <a:off x="4445438" y="1417662"/>
          <a:ext cx="1720266" cy="976515"/>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it-IT" b="1"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Cyber-Relational</a:t>
          </a:r>
          <a:r>
            <a:rPr lang="it-IT" b="1"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 </a:t>
          </a:r>
          <a:r>
            <a:rPr lang="it-IT" b="1"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Addiction</a:t>
          </a:r>
          <a:endParaRPr lang="it-IT" b="1" dirty="0">
            <a:solidFill>
              <a:srgbClr val="000000">
                <a:hueOff val="0"/>
                <a:satOff val="0"/>
                <a:lumOff val="0"/>
                <a:alphaOff val="0"/>
              </a:srgbClr>
            </a:solidFill>
            <a:latin typeface="Arial"/>
            <a:ea typeface="+mn-ea"/>
            <a:cs typeface="+mn-cs"/>
          </a:endParaRPr>
        </a:p>
      </dgm:t>
    </dgm:pt>
    <dgm:pt modelId="{A4796913-7189-4EE3-908B-A62BD5A76F46}" type="parTrans" cxnId="{3BEF16B3-FA3F-4F4C-AE27-AE99C7B4B1C8}">
      <dgm:prSet/>
      <dgm:spPr/>
      <dgm:t>
        <a:bodyPr/>
        <a:lstStyle/>
        <a:p>
          <a:endParaRPr lang="it-IT"/>
        </a:p>
      </dgm:t>
    </dgm:pt>
    <dgm:pt modelId="{D49CEF62-A522-46FB-9C1E-0C91D98C9B09}" type="sibTrans" cxnId="{3BEF16B3-FA3F-4F4C-AE27-AE99C7B4B1C8}">
      <dgm:prSet/>
      <dgm:spPr>
        <a:xfrm>
          <a:off x="1411772" y="526898"/>
          <a:ext cx="3991477" cy="3991477"/>
        </a:xfrm>
        <a:custGeom>
          <a:avLst/>
          <a:gdLst/>
          <a:ahLst/>
          <a:cxnLst/>
          <a:rect l="0" t="0" r="0" b="0"/>
          <a:pathLst>
            <a:path>
              <a:moveTo>
                <a:pt x="3988126" y="1880133"/>
              </a:moveTo>
              <a:arcTo wR="1995738" hR="1995738" stAng="21400754" swAng="2214433"/>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it-IT"/>
        </a:p>
      </dgm:t>
    </dgm:pt>
    <dgm:pt modelId="{D1201186-614B-4B05-99BF-4C46046F3430}">
      <dgm:prSet phldrT="[Testo]"/>
      <dgm:spPr>
        <a:xfrm>
          <a:off x="3731863" y="3637374"/>
          <a:ext cx="1697426" cy="999698"/>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it-IT" b="1"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Net </a:t>
          </a:r>
          <a:r>
            <a:rPr lang="it-IT" b="1"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Compulsions</a:t>
          </a:r>
          <a:endParaRPr lang="it-IT" b="1" dirty="0">
            <a:solidFill>
              <a:srgbClr val="000000">
                <a:hueOff val="0"/>
                <a:satOff val="0"/>
                <a:lumOff val="0"/>
                <a:alphaOff val="0"/>
              </a:srgbClr>
            </a:solidFill>
            <a:latin typeface="Arial"/>
            <a:ea typeface="+mn-ea"/>
            <a:cs typeface="+mn-cs"/>
          </a:endParaRPr>
        </a:p>
      </dgm:t>
    </dgm:pt>
    <dgm:pt modelId="{958E3663-1588-4353-BF92-0F6CC9B0B1D4}" type="parTrans" cxnId="{74D682F1-1B95-43A8-8860-D1CC2AE1663C}">
      <dgm:prSet/>
      <dgm:spPr/>
      <dgm:t>
        <a:bodyPr/>
        <a:lstStyle/>
        <a:p>
          <a:endParaRPr lang="it-IT"/>
        </a:p>
      </dgm:t>
    </dgm:pt>
    <dgm:pt modelId="{A8C1F70D-C94D-455E-9955-895ADC6A9D20}" type="sibTrans" cxnId="{74D682F1-1B95-43A8-8860-D1CC2AE1663C}">
      <dgm:prSet/>
      <dgm:spPr>
        <a:xfrm>
          <a:off x="1357808" y="536550"/>
          <a:ext cx="3991477" cy="3991477"/>
        </a:xfrm>
        <a:custGeom>
          <a:avLst/>
          <a:gdLst/>
          <a:ahLst/>
          <a:cxnLst/>
          <a:rect l="0" t="0" r="0" b="0"/>
          <a:pathLst>
            <a:path>
              <a:moveTo>
                <a:pt x="2367571" y="3956532"/>
              </a:moveTo>
              <a:arcTo wR="1995738" hR="1995738" stAng="4755736" swAng="1119538"/>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it-IT"/>
        </a:p>
      </dgm:t>
    </dgm:pt>
    <dgm:pt modelId="{D1937A84-4103-4E33-AAD6-528A898BFFD5}">
      <dgm:prSet phldrT="[Testo]"/>
      <dgm:spPr>
        <a:xfrm>
          <a:off x="1428762" y="3670673"/>
          <a:ext cx="1643212" cy="999698"/>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it-IT" b="1"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Information </a:t>
          </a:r>
          <a:r>
            <a:rPr lang="it-IT" b="1"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Overload</a:t>
          </a:r>
          <a:r>
            <a:rPr lang="it-IT" b="1"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 </a:t>
          </a:r>
          <a:endParaRPr lang="it-IT" b="1" dirty="0">
            <a:solidFill>
              <a:srgbClr val="000000">
                <a:hueOff val="0"/>
                <a:satOff val="0"/>
                <a:lumOff val="0"/>
                <a:alphaOff val="0"/>
              </a:srgbClr>
            </a:solidFill>
            <a:latin typeface="Arial"/>
            <a:ea typeface="+mn-ea"/>
            <a:cs typeface="+mn-cs"/>
          </a:endParaRPr>
        </a:p>
      </dgm:t>
    </dgm:pt>
    <dgm:pt modelId="{09F6CF87-D0A3-4DEE-A0A0-48B193DE9C4E}" type="parTrans" cxnId="{CEA5077B-F1AC-4ECC-925D-040484DB83B2}">
      <dgm:prSet/>
      <dgm:spPr/>
      <dgm:t>
        <a:bodyPr/>
        <a:lstStyle/>
        <a:p>
          <a:endParaRPr lang="it-IT"/>
        </a:p>
      </dgm:t>
    </dgm:pt>
    <dgm:pt modelId="{06DAD87E-6A18-43F5-A306-C0098AA54468}" type="sibTrans" cxnId="{CEA5077B-F1AC-4ECC-925D-040484DB83B2}">
      <dgm:prSet/>
      <dgm:spPr>
        <a:xfrm>
          <a:off x="1400730" y="542298"/>
          <a:ext cx="3991477" cy="3991477"/>
        </a:xfrm>
        <a:custGeom>
          <a:avLst/>
          <a:gdLst/>
          <a:ahLst/>
          <a:cxnLst/>
          <a:rect l="0" t="0" r="0" b="0"/>
          <a:pathLst>
            <a:path>
              <a:moveTo>
                <a:pt x="345020" y="3117390"/>
              </a:moveTo>
              <a:arcTo wR="1995738" hR="1995738" stAng="8748250" swAng="2291691"/>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it-IT"/>
        </a:p>
      </dgm:t>
    </dgm:pt>
    <dgm:pt modelId="{13F76621-6C8D-40C3-BAA2-230DA78EE1EB}">
      <dgm:prSet phldrT="[Testo]"/>
      <dgm:spPr>
        <a:xfrm>
          <a:off x="670531" y="1385882"/>
          <a:ext cx="1670312" cy="999698"/>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it-IT" b="1"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Computer </a:t>
          </a:r>
          <a:r>
            <a:rPr lang="it-IT" b="1"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Addiction</a:t>
          </a:r>
          <a:r>
            <a:rPr lang="it-IT" b="1"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 </a:t>
          </a:r>
          <a:endParaRPr lang="it-IT" b="1" dirty="0">
            <a:solidFill>
              <a:srgbClr val="000000">
                <a:hueOff val="0"/>
                <a:satOff val="0"/>
                <a:lumOff val="0"/>
                <a:alphaOff val="0"/>
              </a:srgbClr>
            </a:solidFill>
            <a:latin typeface="Arial"/>
            <a:ea typeface="+mn-ea"/>
            <a:cs typeface="+mn-cs"/>
          </a:endParaRPr>
        </a:p>
      </dgm:t>
    </dgm:pt>
    <dgm:pt modelId="{6C827AB7-EC79-42AB-AF58-4718B36DCA92}" type="parTrans" cxnId="{C3205BF5-3CBC-4078-9D00-B8DE44CA655E}">
      <dgm:prSet/>
      <dgm:spPr/>
      <dgm:t>
        <a:bodyPr/>
        <a:lstStyle/>
        <a:p>
          <a:endParaRPr lang="it-IT"/>
        </a:p>
      </dgm:t>
    </dgm:pt>
    <dgm:pt modelId="{493317C7-46A0-46FD-BFE0-37105D414A10}" type="sibTrans" cxnId="{C3205BF5-3CBC-4078-9D00-B8DE44CA655E}">
      <dgm:prSet/>
      <dgm:spPr>
        <a:xfrm>
          <a:off x="1393256" y="536202"/>
          <a:ext cx="3991477" cy="3991477"/>
        </a:xfrm>
        <a:custGeom>
          <a:avLst/>
          <a:gdLst/>
          <a:ahLst/>
          <a:cxnLst/>
          <a:rect l="0" t="0" r="0" b="0"/>
          <a:pathLst>
            <a:path>
              <a:moveTo>
                <a:pt x="367547" y="841630"/>
              </a:moveTo>
              <a:arcTo wR="1995738" hR="1995738" stAng="12919806" swAng="1680344"/>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it-IT"/>
        </a:p>
      </dgm:t>
    </dgm:pt>
    <dgm:pt modelId="{78CEE811-88BB-4EC8-83C9-C1F0F8B56B25}" type="pres">
      <dgm:prSet presAssocID="{C551D696-A18E-4628-AF37-5384E750C18A}" presName="cycle" presStyleCnt="0">
        <dgm:presLayoutVars>
          <dgm:dir/>
          <dgm:resizeHandles val="exact"/>
        </dgm:presLayoutVars>
      </dgm:prSet>
      <dgm:spPr/>
      <dgm:t>
        <a:bodyPr/>
        <a:lstStyle/>
        <a:p>
          <a:endParaRPr lang="it-IT"/>
        </a:p>
      </dgm:t>
    </dgm:pt>
    <dgm:pt modelId="{BCBEEDED-E3CE-418C-B3FC-24ADAA46A473}" type="pres">
      <dgm:prSet presAssocID="{BCEC0558-29C8-4DEF-B157-96D99296AABB}" presName="node" presStyleLbl="node1" presStyleIdx="0" presStyleCnt="5" custScaleX="117726" custScaleY="110000">
        <dgm:presLayoutVars>
          <dgm:bulletEnabled val="1"/>
        </dgm:presLayoutVars>
      </dgm:prSet>
      <dgm:spPr/>
      <dgm:t>
        <a:bodyPr/>
        <a:lstStyle/>
        <a:p>
          <a:endParaRPr lang="it-IT"/>
        </a:p>
      </dgm:t>
    </dgm:pt>
    <dgm:pt modelId="{D2B517C3-D84C-4E8B-91C0-F24287C3BDCD}" type="pres">
      <dgm:prSet presAssocID="{BCEC0558-29C8-4DEF-B157-96D99296AABB}" presName="spNode" presStyleCnt="0"/>
      <dgm:spPr/>
    </dgm:pt>
    <dgm:pt modelId="{5287FC52-B4A5-4288-A468-C1435F4461ED}" type="pres">
      <dgm:prSet presAssocID="{C12BB71F-DF26-440A-9BB9-E52DECCC8934}" presName="sibTrans" presStyleLbl="sibTrans1D1" presStyleIdx="0" presStyleCnt="5"/>
      <dgm:spPr/>
      <dgm:t>
        <a:bodyPr/>
        <a:lstStyle/>
        <a:p>
          <a:endParaRPr lang="it-IT"/>
        </a:p>
      </dgm:t>
    </dgm:pt>
    <dgm:pt modelId="{C37C01CE-6F9C-48F5-A66D-E96B80AD70F9}" type="pres">
      <dgm:prSet presAssocID="{253B23B9-28EA-426B-A43C-351BA04F61F6}" presName="node" presStyleLbl="node1" presStyleIdx="1" presStyleCnt="5" custScaleX="111851" custScaleY="97681">
        <dgm:presLayoutVars>
          <dgm:bulletEnabled val="1"/>
        </dgm:presLayoutVars>
      </dgm:prSet>
      <dgm:spPr/>
      <dgm:t>
        <a:bodyPr/>
        <a:lstStyle/>
        <a:p>
          <a:endParaRPr lang="it-IT"/>
        </a:p>
      </dgm:t>
    </dgm:pt>
    <dgm:pt modelId="{2B2FF21A-8C45-42ED-87D7-A418CAF8A526}" type="pres">
      <dgm:prSet presAssocID="{253B23B9-28EA-426B-A43C-351BA04F61F6}" presName="spNode" presStyleCnt="0"/>
      <dgm:spPr/>
    </dgm:pt>
    <dgm:pt modelId="{BDC54657-8C0D-4F04-8506-C119B29C68A9}" type="pres">
      <dgm:prSet presAssocID="{D49CEF62-A522-46FB-9C1E-0C91D98C9B09}" presName="sibTrans" presStyleLbl="sibTrans1D1" presStyleIdx="1" presStyleCnt="5"/>
      <dgm:spPr/>
      <dgm:t>
        <a:bodyPr/>
        <a:lstStyle/>
        <a:p>
          <a:endParaRPr lang="it-IT"/>
        </a:p>
      </dgm:t>
    </dgm:pt>
    <dgm:pt modelId="{D265900E-9AFA-46BA-A951-778D01F9DAB8}" type="pres">
      <dgm:prSet presAssocID="{D1201186-614B-4B05-99BF-4C46046F3430}" presName="node" presStyleLbl="node1" presStyleIdx="2" presStyleCnt="5" custScaleX="110366">
        <dgm:presLayoutVars>
          <dgm:bulletEnabled val="1"/>
        </dgm:presLayoutVars>
      </dgm:prSet>
      <dgm:spPr/>
      <dgm:t>
        <a:bodyPr/>
        <a:lstStyle/>
        <a:p>
          <a:endParaRPr lang="it-IT"/>
        </a:p>
      </dgm:t>
    </dgm:pt>
    <dgm:pt modelId="{540A6ED9-C26D-4C98-9AAB-1A5FAC3F2E17}" type="pres">
      <dgm:prSet presAssocID="{D1201186-614B-4B05-99BF-4C46046F3430}" presName="spNode" presStyleCnt="0"/>
      <dgm:spPr/>
    </dgm:pt>
    <dgm:pt modelId="{A262EDFC-6700-4230-A6FF-8682EF7F2895}" type="pres">
      <dgm:prSet presAssocID="{A8C1F70D-C94D-455E-9955-895ADC6A9D20}" presName="sibTrans" presStyleLbl="sibTrans1D1" presStyleIdx="2" presStyleCnt="5"/>
      <dgm:spPr/>
      <dgm:t>
        <a:bodyPr/>
        <a:lstStyle/>
        <a:p>
          <a:endParaRPr lang="it-IT"/>
        </a:p>
      </dgm:t>
    </dgm:pt>
    <dgm:pt modelId="{0BA05DAE-C756-4D76-93D4-41F705C740C7}" type="pres">
      <dgm:prSet presAssocID="{D1937A84-4103-4E33-AAD6-528A898BFFD5}" presName="node" presStyleLbl="node1" presStyleIdx="3" presStyleCnt="5" custScaleX="106841" custRadScaleRad="100894" custRadScaleInc="-3848">
        <dgm:presLayoutVars>
          <dgm:bulletEnabled val="1"/>
        </dgm:presLayoutVars>
      </dgm:prSet>
      <dgm:spPr/>
      <dgm:t>
        <a:bodyPr/>
        <a:lstStyle/>
        <a:p>
          <a:endParaRPr lang="it-IT"/>
        </a:p>
      </dgm:t>
    </dgm:pt>
    <dgm:pt modelId="{CAF19761-B888-4A75-AC82-2F4FEF591C53}" type="pres">
      <dgm:prSet presAssocID="{D1937A84-4103-4E33-AAD6-528A898BFFD5}" presName="spNode" presStyleCnt="0"/>
      <dgm:spPr/>
    </dgm:pt>
    <dgm:pt modelId="{807C8055-42CD-4D2B-8A00-F212806751D0}" type="pres">
      <dgm:prSet presAssocID="{06DAD87E-6A18-43F5-A306-C0098AA54468}" presName="sibTrans" presStyleLbl="sibTrans1D1" presStyleIdx="3" presStyleCnt="5"/>
      <dgm:spPr/>
      <dgm:t>
        <a:bodyPr/>
        <a:lstStyle/>
        <a:p>
          <a:endParaRPr lang="it-IT"/>
        </a:p>
      </dgm:t>
    </dgm:pt>
    <dgm:pt modelId="{FB6D2589-9444-4A20-BDD4-0A5865A686E6}" type="pres">
      <dgm:prSet presAssocID="{13F76621-6C8D-40C3-BAA2-230DA78EE1EB}" presName="node" presStyleLbl="node1" presStyleIdx="4" presStyleCnt="5" custScaleX="108603" custRadScaleRad="100496" custRadScaleInc="2147">
        <dgm:presLayoutVars>
          <dgm:bulletEnabled val="1"/>
        </dgm:presLayoutVars>
      </dgm:prSet>
      <dgm:spPr/>
      <dgm:t>
        <a:bodyPr/>
        <a:lstStyle/>
        <a:p>
          <a:endParaRPr lang="it-IT"/>
        </a:p>
      </dgm:t>
    </dgm:pt>
    <dgm:pt modelId="{13F2F229-0D0A-4F2A-A3DA-EE82FF980DA8}" type="pres">
      <dgm:prSet presAssocID="{13F76621-6C8D-40C3-BAA2-230DA78EE1EB}" presName="spNode" presStyleCnt="0"/>
      <dgm:spPr/>
    </dgm:pt>
    <dgm:pt modelId="{FC66AE44-EB53-4B92-BA4B-B1FACE3E77BB}" type="pres">
      <dgm:prSet presAssocID="{493317C7-46A0-46FD-BFE0-37105D414A10}" presName="sibTrans" presStyleLbl="sibTrans1D1" presStyleIdx="4" presStyleCnt="5"/>
      <dgm:spPr/>
      <dgm:t>
        <a:bodyPr/>
        <a:lstStyle/>
        <a:p>
          <a:endParaRPr lang="it-IT"/>
        </a:p>
      </dgm:t>
    </dgm:pt>
  </dgm:ptLst>
  <dgm:cxnLst>
    <dgm:cxn modelId="{B66BC27E-8916-4F45-A908-A6787599F645}" type="presOf" srcId="{C12BB71F-DF26-440A-9BB9-E52DECCC8934}" destId="{5287FC52-B4A5-4288-A468-C1435F4461ED}" srcOrd="0" destOrd="0" presId="urn:microsoft.com/office/officeart/2005/8/layout/cycle6"/>
    <dgm:cxn modelId="{87755A41-0C4A-4DB2-AF30-544D29AE8462}" type="presOf" srcId="{D1937A84-4103-4E33-AAD6-528A898BFFD5}" destId="{0BA05DAE-C756-4D76-93D4-41F705C740C7}" srcOrd="0" destOrd="0" presId="urn:microsoft.com/office/officeart/2005/8/layout/cycle6"/>
    <dgm:cxn modelId="{F44D4C7D-B211-49DC-BF23-1D4B44FA5925}" type="presOf" srcId="{C551D696-A18E-4628-AF37-5384E750C18A}" destId="{78CEE811-88BB-4EC8-83C9-C1F0F8B56B25}" srcOrd="0" destOrd="0" presId="urn:microsoft.com/office/officeart/2005/8/layout/cycle6"/>
    <dgm:cxn modelId="{C3205BF5-3CBC-4078-9D00-B8DE44CA655E}" srcId="{C551D696-A18E-4628-AF37-5384E750C18A}" destId="{13F76621-6C8D-40C3-BAA2-230DA78EE1EB}" srcOrd="4" destOrd="0" parTransId="{6C827AB7-EC79-42AB-AF58-4718B36DCA92}" sibTransId="{493317C7-46A0-46FD-BFE0-37105D414A10}"/>
    <dgm:cxn modelId="{474D3E86-409D-4887-B187-2A4D92260B25}" type="presOf" srcId="{06DAD87E-6A18-43F5-A306-C0098AA54468}" destId="{807C8055-42CD-4D2B-8A00-F212806751D0}" srcOrd="0" destOrd="0" presId="urn:microsoft.com/office/officeart/2005/8/layout/cycle6"/>
    <dgm:cxn modelId="{3BEF16B3-FA3F-4F4C-AE27-AE99C7B4B1C8}" srcId="{C551D696-A18E-4628-AF37-5384E750C18A}" destId="{253B23B9-28EA-426B-A43C-351BA04F61F6}" srcOrd="1" destOrd="0" parTransId="{A4796913-7189-4EE3-908B-A62BD5A76F46}" sibTransId="{D49CEF62-A522-46FB-9C1E-0C91D98C9B09}"/>
    <dgm:cxn modelId="{3E4F92BE-8A29-4DD0-8993-DB552648E107}" type="presOf" srcId="{253B23B9-28EA-426B-A43C-351BA04F61F6}" destId="{C37C01CE-6F9C-48F5-A66D-E96B80AD70F9}" srcOrd="0" destOrd="0" presId="urn:microsoft.com/office/officeart/2005/8/layout/cycle6"/>
    <dgm:cxn modelId="{C4E9D3B2-CBDE-4EE8-8219-E1EBCF5E27F8}" type="presOf" srcId="{D1201186-614B-4B05-99BF-4C46046F3430}" destId="{D265900E-9AFA-46BA-A951-778D01F9DAB8}" srcOrd="0" destOrd="0" presId="urn:microsoft.com/office/officeart/2005/8/layout/cycle6"/>
    <dgm:cxn modelId="{CEA5077B-F1AC-4ECC-925D-040484DB83B2}" srcId="{C551D696-A18E-4628-AF37-5384E750C18A}" destId="{D1937A84-4103-4E33-AAD6-528A898BFFD5}" srcOrd="3" destOrd="0" parTransId="{09F6CF87-D0A3-4DEE-A0A0-48B193DE9C4E}" sibTransId="{06DAD87E-6A18-43F5-A306-C0098AA54468}"/>
    <dgm:cxn modelId="{B44EC37E-0D47-4179-8497-25662F06AFB2}" type="presOf" srcId="{D49CEF62-A522-46FB-9C1E-0C91D98C9B09}" destId="{BDC54657-8C0D-4F04-8506-C119B29C68A9}" srcOrd="0" destOrd="0" presId="urn:microsoft.com/office/officeart/2005/8/layout/cycle6"/>
    <dgm:cxn modelId="{48302766-4FC3-42C8-A486-6295B1F26E92}" type="presOf" srcId="{493317C7-46A0-46FD-BFE0-37105D414A10}" destId="{FC66AE44-EB53-4B92-BA4B-B1FACE3E77BB}" srcOrd="0" destOrd="0" presId="urn:microsoft.com/office/officeart/2005/8/layout/cycle6"/>
    <dgm:cxn modelId="{0339B3B5-71C2-454A-AC1F-8AEC4ABE285E}" type="presOf" srcId="{13F76621-6C8D-40C3-BAA2-230DA78EE1EB}" destId="{FB6D2589-9444-4A20-BDD4-0A5865A686E6}" srcOrd="0" destOrd="0" presId="urn:microsoft.com/office/officeart/2005/8/layout/cycle6"/>
    <dgm:cxn modelId="{DAE716F7-2AB0-42AD-869B-7568629A4546}" type="presOf" srcId="{A8C1F70D-C94D-455E-9955-895ADC6A9D20}" destId="{A262EDFC-6700-4230-A6FF-8682EF7F2895}" srcOrd="0" destOrd="0" presId="urn:microsoft.com/office/officeart/2005/8/layout/cycle6"/>
    <dgm:cxn modelId="{7F00BB5D-8F96-4A23-B95E-78DC60A308B9}" srcId="{C551D696-A18E-4628-AF37-5384E750C18A}" destId="{BCEC0558-29C8-4DEF-B157-96D99296AABB}" srcOrd="0" destOrd="0" parTransId="{138F8AC2-CEC8-4F19-B0E3-70B3A271D938}" sibTransId="{C12BB71F-DF26-440A-9BB9-E52DECCC8934}"/>
    <dgm:cxn modelId="{74D682F1-1B95-43A8-8860-D1CC2AE1663C}" srcId="{C551D696-A18E-4628-AF37-5384E750C18A}" destId="{D1201186-614B-4B05-99BF-4C46046F3430}" srcOrd="2" destOrd="0" parTransId="{958E3663-1588-4353-BF92-0F6CC9B0B1D4}" sibTransId="{A8C1F70D-C94D-455E-9955-895ADC6A9D20}"/>
    <dgm:cxn modelId="{BD4F3101-7F97-46C4-B8CE-0089CC635E95}" type="presOf" srcId="{BCEC0558-29C8-4DEF-B157-96D99296AABB}" destId="{BCBEEDED-E3CE-418C-B3FC-24ADAA46A473}" srcOrd="0" destOrd="0" presId="urn:microsoft.com/office/officeart/2005/8/layout/cycle6"/>
    <dgm:cxn modelId="{EC594BE6-99BA-41D3-BB66-223AB3D27A57}" type="presParOf" srcId="{78CEE811-88BB-4EC8-83C9-C1F0F8B56B25}" destId="{BCBEEDED-E3CE-418C-B3FC-24ADAA46A473}" srcOrd="0" destOrd="0" presId="urn:microsoft.com/office/officeart/2005/8/layout/cycle6"/>
    <dgm:cxn modelId="{B1257E1E-DCD8-4041-A1AE-1E5E58DDBB7E}" type="presParOf" srcId="{78CEE811-88BB-4EC8-83C9-C1F0F8B56B25}" destId="{D2B517C3-D84C-4E8B-91C0-F24287C3BDCD}" srcOrd="1" destOrd="0" presId="urn:microsoft.com/office/officeart/2005/8/layout/cycle6"/>
    <dgm:cxn modelId="{AF3B5D35-48C3-4C6D-BD16-880DBD68D747}" type="presParOf" srcId="{78CEE811-88BB-4EC8-83C9-C1F0F8B56B25}" destId="{5287FC52-B4A5-4288-A468-C1435F4461ED}" srcOrd="2" destOrd="0" presId="urn:microsoft.com/office/officeart/2005/8/layout/cycle6"/>
    <dgm:cxn modelId="{71BFDF9E-9DBE-4E6E-A20A-78CD67A8D14D}" type="presParOf" srcId="{78CEE811-88BB-4EC8-83C9-C1F0F8B56B25}" destId="{C37C01CE-6F9C-48F5-A66D-E96B80AD70F9}" srcOrd="3" destOrd="0" presId="urn:microsoft.com/office/officeart/2005/8/layout/cycle6"/>
    <dgm:cxn modelId="{8C727FCF-B804-4266-9D03-19177244D521}" type="presParOf" srcId="{78CEE811-88BB-4EC8-83C9-C1F0F8B56B25}" destId="{2B2FF21A-8C45-42ED-87D7-A418CAF8A526}" srcOrd="4" destOrd="0" presId="urn:microsoft.com/office/officeart/2005/8/layout/cycle6"/>
    <dgm:cxn modelId="{410EE8A9-5542-49E9-8FC8-CA07F9D9DEB2}" type="presParOf" srcId="{78CEE811-88BB-4EC8-83C9-C1F0F8B56B25}" destId="{BDC54657-8C0D-4F04-8506-C119B29C68A9}" srcOrd="5" destOrd="0" presId="urn:microsoft.com/office/officeart/2005/8/layout/cycle6"/>
    <dgm:cxn modelId="{7239D5E7-1F77-4223-8073-B26011843AE5}" type="presParOf" srcId="{78CEE811-88BB-4EC8-83C9-C1F0F8B56B25}" destId="{D265900E-9AFA-46BA-A951-778D01F9DAB8}" srcOrd="6" destOrd="0" presId="urn:microsoft.com/office/officeart/2005/8/layout/cycle6"/>
    <dgm:cxn modelId="{F276A8F0-743A-466F-AFB9-59BDC2F94C21}" type="presParOf" srcId="{78CEE811-88BB-4EC8-83C9-C1F0F8B56B25}" destId="{540A6ED9-C26D-4C98-9AAB-1A5FAC3F2E17}" srcOrd="7" destOrd="0" presId="urn:microsoft.com/office/officeart/2005/8/layout/cycle6"/>
    <dgm:cxn modelId="{B7068EB1-D716-4E6B-ACD2-0C765891FD81}" type="presParOf" srcId="{78CEE811-88BB-4EC8-83C9-C1F0F8B56B25}" destId="{A262EDFC-6700-4230-A6FF-8682EF7F2895}" srcOrd="8" destOrd="0" presId="urn:microsoft.com/office/officeart/2005/8/layout/cycle6"/>
    <dgm:cxn modelId="{E8F4216F-E657-46C7-97A9-BA0432A80189}" type="presParOf" srcId="{78CEE811-88BB-4EC8-83C9-C1F0F8B56B25}" destId="{0BA05DAE-C756-4D76-93D4-41F705C740C7}" srcOrd="9" destOrd="0" presId="urn:microsoft.com/office/officeart/2005/8/layout/cycle6"/>
    <dgm:cxn modelId="{C8C9DF6C-8D22-4507-80B6-F31F2A327BC2}" type="presParOf" srcId="{78CEE811-88BB-4EC8-83C9-C1F0F8B56B25}" destId="{CAF19761-B888-4A75-AC82-2F4FEF591C53}" srcOrd="10" destOrd="0" presId="urn:microsoft.com/office/officeart/2005/8/layout/cycle6"/>
    <dgm:cxn modelId="{EF425ECA-EA99-40CF-86B8-5AAD2EFF55E1}" type="presParOf" srcId="{78CEE811-88BB-4EC8-83C9-C1F0F8B56B25}" destId="{807C8055-42CD-4D2B-8A00-F212806751D0}" srcOrd="11" destOrd="0" presId="urn:microsoft.com/office/officeart/2005/8/layout/cycle6"/>
    <dgm:cxn modelId="{38959E59-172F-4B80-AAA3-0F323873D09E}" type="presParOf" srcId="{78CEE811-88BB-4EC8-83C9-C1F0F8B56B25}" destId="{FB6D2589-9444-4A20-BDD4-0A5865A686E6}" srcOrd="12" destOrd="0" presId="urn:microsoft.com/office/officeart/2005/8/layout/cycle6"/>
    <dgm:cxn modelId="{27D0237C-24DE-4F17-84D3-2AFBBEC370FC}" type="presParOf" srcId="{78CEE811-88BB-4EC8-83C9-C1F0F8B56B25}" destId="{13F2F229-0D0A-4F2A-A3DA-EE82FF980DA8}" srcOrd="13" destOrd="0" presId="urn:microsoft.com/office/officeart/2005/8/layout/cycle6"/>
    <dgm:cxn modelId="{700B9C29-B608-4DCE-ACC1-5C07ADB9749B}" type="presParOf" srcId="{78CEE811-88BB-4EC8-83C9-C1F0F8B56B25}" destId="{FC66AE44-EB53-4B92-BA4B-B1FACE3E77BB}"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EDED-E3CE-418C-B3FC-24ADAA46A473}">
      <dsp:nvSpPr>
        <dsp:cNvPr id="0" name=""/>
        <dsp:cNvSpPr/>
      </dsp:nvSpPr>
      <dsp:spPr>
        <a:xfrm>
          <a:off x="1948152" y="-23059"/>
          <a:ext cx="1671048" cy="1014898"/>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Cybersexual</a:t>
          </a:r>
          <a:r>
            <a:rPr lang="it-IT" sz="1600" b="1" kern="1200"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 </a:t>
          </a:r>
          <a:r>
            <a:rPr lang="it-IT" sz="1600" b="1" kern="1200"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Addiction</a:t>
          </a:r>
          <a:endParaRPr lang="it-IT" sz="1600" b="1" kern="1200" dirty="0">
            <a:solidFill>
              <a:srgbClr val="000000">
                <a:hueOff val="0"/>
                <a:satOff val="0"/>
                <a:lumOff val="0"/>
                <a:alphaOff val="0"/>
              </a:srgbClr>
            </a:solidFill>
            <a:latin typeface="Arial"/>
            <a:ea typeface="+mn-ea"/>
            <a:cs typeface="+mn-cs"/>
          </a:endParaRPr>
        </a:p>
      </dsp:txBody>
      <dsp:txXfrm>
        <a:off x="1997695" y="26484"/>
        <a:ext cx="1571962" cy="915812"/>
      </dsp:txXfrm>
    </dsp:sp>
    <dsp:sp modelId="{5287FC52-B4A5-4288-A468-C1435F4461ED}">
      <dsp:nvSpPr>
        <dsp:cNvPr id="0" name=""/>
        <dsp:cNvSpPr/>
      </dsp:nvSpPr>
      <dsp:spPr>
        <a:xfrm>
          <a:off x="939267" y="484389"/>
          <a:ext cx="3688816" cy="3688816"/>
        </a:xfrm>
        <a:custGeom>
          <a:avLst/>
          <a:gdLst/>
          <a:ahLst/>
          <a:cxnLst/>
          <a:rect l="0" t="0" r="0" b="0"/>
          <a:pathLst>
            <a:path>
              <a:moveTo>
                <a:pt x="2910066" y="221766"/>
              </a:moveTo>
              <a:arcTo wR="1995738" hR="1995738" stAng="17836030" swAng="1729383"/>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C37C01CE-6F9C-48F5-A66D-E96B80AD70F9}">
      <dsp:nvSpPr>
        <dsp:cNvPr id="0" name=""/>
        <dsp:cNvSpPr/>
      </dsp:nvSpPr>
      <dsp:spPr>
        <a:xfrm>
          <a:off x="3743984" y="1308225"/>
          <a:ext cx="1587656" cy="901239"/>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Cyber-Relational</a:t>
          </a:r>
          <a:r>
            <a:rPr lang="it-IT" sz="1400" b="1" kern="1200"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 </a:t>
          </a:r>
          <a:r>
            <a:rPr lang="it-IT" sz="1400" b="1" kern="1200"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Addiction</a:t>
          </a:r>
          <a:endParaRPr lang="it-IT" sz="1400" b="1" kern="1200" dirty="0">
            <a:solidFill>
              <a:srgbClr val="000000">
                <a:hueOff val="0"/>
                <a:satOff val="0"/>
                <a:lumOff val="0"/>
                <a:alphaOff val="0"/>
              </a:srgbClr>
            </a:solidFill>
            <a:latin typeface="Arial"/>
            <a:ea typeface="+mn-ea"/>
            <a:cs typeface="+mn-cs"/>
          </a:endParaRPr>
        </a:p>
      </dsp:txBody>
      <dsp:txXfrm>
        <a:off x="3787979" y="1352220"/>
        <a:ext cx="1499666" cy="813249"/>
      </dsp:txXfrm>
    </dsp:sp>
    <dsp:sp modelId="{BDC54657-8C0D-4F04-8506-C119B29C68A9}">
      <dsp:nvSpPr>
        <dsp:cNvPr id="0" name=""/>
        <dsp:cNvSpPr/>
      </dsp:nvSpPr>
      <dsp:spPr>
        <a:xfrm>
          <a:off x="939267" y="484389"/>
          <a:ext cx="3688816" cy="3688816"/>
        </a:xfrm>
        <a:custGeom>
          <a:avLst/>
          <a:gdLst/>
          <a:ahLst/>
          <a:cxnLst/>
          <a:rect l="0" t="0" r="0" b="0"/>
          <a:pathLst>
            <a:path>
              <a:moveTo>
                <a:pt x="3988126" y="1880133"/>
              </a:moveTo>
              <a:arcTo wR="1995738" hR="1995738" stAng="21400754" swAng="2214433"/>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D265900E-9AFA-46BA-A951-778D01F9DAB8}">
      <dsp:nvSpPr>
        <dsp:cNvPr id="0" name=""/>
        <dsp:cNvSpPr/>
      </dsp:nvSpPr>
      <dsp:spPr>
        <a:xfrm>
          <a:off x="3084503" y="3359638"/>
          <a:ext cx="1566577" cy="922635"/>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Net </a:t>
          </a:r>
          <a:r>
            <a:rPr lang="it-IT" sz="1400" b="1" kern="1200"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Compulsions</a:t>
          </a:r>
          <a:endParaRPr lang="it-IT" sz="1400" b="1" kern="1200" dirty="0">
            <a:solidFill>
              <a:srgbClr val="000000">
                <a:hueOff val="0"/>
                <a:satOff val="0"/>
                <a:lumOff val="0"/>
                <a:alphaOff val="0"/>
              </a:srgbClr>
            </a:solidFill>
            <a:latin typeface="Arial"/>
            <a:ea typeface="+mn-ea"/>
            <a:cs typeface="+mn-cs"/>
          </a:endParaRPr>
        </a:p>
      </dsp:txBody>
      <dsp:txXfrm>
        <a:off x="3129542" y="3404677"/>
        <a:ext cx="1476499" cy="832557"/>
      </dsp:txXfrm>
    </dsp:sp>
    <dsp:sp modelId="{A262EDFC-6700-4230-A6FF-8682EF7F2895}">
      <dsp:nvSpPr>
        <dsp:cNvPr id="0" name=""/>
        <dsp:cNvSpPr/>
      </dsp:nvSpPr>
      <dsp:spPr>
        <a:xfrm>
          <a:off x="889566" y="493306"/>
          <a:ext cx="3688816" cy="3688816"/>
        </a:xfrm>
        <a:custGeom>
          <a:avLst/>
          <a:gdLst/>
          <a:ahLst/>
          <a:cxnLst/>
          <a:rect l="0" t="0" r="0" b="0"/>
          <a:pathLst>
            <a:path>
              <a:moveTo>
                <a:pt x="2367571" y="3956532"/>
              </a:moveTo>
              <a:arcTo wR="1995738" hR="1995738" stAng="4755736" swAng="1119538"/>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0BA05DAE-C756-4D76-93D4-41F705C740C7}">
      <dsp:nvSpPr>
        <dsp:cNvPr id="0" name=""/>
        <dsp:cNvSpPr/>
      </dsp:nvSpPr>
      <dsp:spPr>
        <a:xfrm>
          <a:off x="956004" y="3390412"/>
          <a:ext cx="1516542" cy="922635"/>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Information </a:t>
          </a:r>
          <a:r>
            <a:rPr lang="it-IT" sz="1400" b="1" kern="1200"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Overload</a:t>
          </a:r>
          <a:r>
            <a:rPr lang="it-IT" sz="1400" b="1" kern="1200"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 </a:t>
          </a:r>
          <a:endParaRPr lang="it-IT" sz="1400" b="1" kern="1200" dirty="0">
            <a:solidFill>
              <a:srgbClr val="000000">
                <a:hueOff val="0"/>
                <a:satOff val="0"/>
                <a:lumOff val="0"/>
                <a:alphaOff val="0"/>
              </a:srgbClr>
            </a:solidFill>
            <a:latin typeface="Arial"/>
            <a:ea typeface="+mn-ea"/>
            <a:cs typeface="+mn-cs"/>
          </a:endParaRPr>
        </a:p>
      </dsp:txBody>
      <dsp:txXfrm>
        <a:off x="1001043" y="3435451"/>
        <a:ext cx="1426464" cy="832557"/>
      </dsp:txXfrm>
    </dsp:sp>
    <dsp:sp modelId="{807C8055-42CD-4D2B-8A00-F212806751D0}">
      <dsp:nvSpPr>
        <dsp:cNvPr id="0" name=""/>
        <dsp:cNvSpPr/>
      </dsp:nvSpPr>
      <dsp:spPr>
        <a:xfrm>
          <a:off x="929058" y="498611"/>
          <a:ext cx="3688816" cy="3688816"/>
        </a:xfrm>
        <a:custGeom>
          <a:avLst/>
          <a:gdLst/>
          <a:ahLst/>
          <a:cxnLst/>
          <a:rect l="0" t="0" r="0" b="0"/>
          <a:pathLst>
            <a:path>
              <a:moveTo>
                <a:pt x="345020" y="3117390"/>
              </a:moveTo>
              <a:arcTo wR="1995738" hR="1995738" stAng="8748250" swAng="2291691"/>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FB6D2589-9444-4A20-BDD4-0A5865A686E6}">
      <dsp:nvSpPr>
        <dsp:cNvPr id="0" name=""/>
        <dsp:cNvSpPr/>
      </dsp:nvSpPr>
      <dsp:spPr>
        <a:xfrm>
          <a:off x="255285" y="1278869"/>
          <a:ext cx="1541552" cy="922635"/>
        </a:xfrm>
        <a:prstGeom prst="round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Computer </a:t>
          </a:r>
          <a:r>
            <a:rPr lang="it-IT" sz="1400" b="1" kern="1200" dirty="0" err="1"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Addiction</a:t>
          </a:r>
          <a:r>
            <a:rPr lang="it-IT" sz="1400" b="1" kern="1200" dirty="0" smtClean="0">
              <a:solidFill>
                <a:srgbClr val="000000">
                  <a:hueOff val="0"/>
                  <a:satOff val="0"/>
                  <a:lumOff val="0"/>
                  <a:alphaOff val="0"/>
                </a:srgbClr>
              </a:solidFill>
              <a:latin typeface="Arial Unicode MS" pitchFamily="34" charset="-128"/>
              <a:ea typeface="Arial Unicode MS" pitchFamily="34" charset="-128"/>
              <a:cs typeface="Arial Unicode MS" pitchFamily="34" charset="-128"/>
            </a:rPr>
            <a:t> </a:t>
          </a:r>
          <a:endParaRPr lang="it-IT" sz="1400" b="1" kern="1200" dirty="0">
            <a:solidFill>
              <a:srgbClr val="000000">
                <a:hueOff val="0"/>
                <a:satOff val="0"/>
                <a:lumOff val="0"/>
                <a:alphaOff val="0"/>
              </a:srgbClr>
            </a:solidFill>
            <a:latin typeface="Arial"/>
            <a:ea typeface="+mn-ea"/>
            <a:cs typeface="+mn-cs"/>
          </a:endParaRPr>
        </a:p>
      </dsp:txBody>
      <dsp:txXfrm>
        <a:off x="300324" y="1323908"/>
        <a:ext cx="1451474" cy="832557"/>
      </dsp:txXfrm>
    </dsp:sp>
    <dsp:sp modelId="{FC66AE44-EB53-4B92-BA4B-B1FACE3E77BB}">
      <dsp:nvSpPr>
        <dsp:cNvPr id="0" name=""/>
        <dsp:cNvSpPr/>
      </dsp:nvSpPr>
      <dsp:spPr>
        <a:xfrm>
          <a:off x="922184" y="492959"/>
          <a:ext cx="3688816" cy="3688816"/>
        </a:xfrm>
        <a:custGeom>
          <a:avLst/>
          <a:gdLst/>
          <a:ahLst/>
          <a:cxnLst/>
          <a:rect l="0" t="0" r="0" b="0"/>
          <a:pathLst>
            <a:path>
              <a:moveTo>
                <a:pt x="367547" y="841630"/>
              </a:moveTo>
              <a:arcTo wR="1995738" hR="1995738" stAng="12919806" swAng="1680344"/>
            </a:path>
          </a:pathLst>
        </a:custGeom>
        <a:noFill/>
        <a:ln w="9525" cap="flat" cmpd="sng" algn="ctr">
          <a:solidFill>
            <a:srgbClr val="00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27A5EDE-F3CE-4B51-9643-3704558CB648}" type="datetimeFigureOut">
              <a:rPr lang="it-IT" smtClean="0"/>
              <a:t>28/11/2014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27A5EDE-F3CE-4B51-9643-3704558CB648}" type="datetimeFigureOut">
              <a:rPr lang="it-IT" smtClean="0"/>
              <a:t>28/11/2014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27A5EDE-F3CE-4B51-9643-3704558CB648}" type="datetimeFigureOut">
              <a:rPr lang="it-IT" smtClean="0"/>
              <a:t>28/11/2014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27A5EDE-F3CE-4B51-9643-3704558CB648}" type="datetimeFigureOut">
              <a:rPr lang="it-IT" smtClean="0"/>
              <a:t>28/11/2014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27A5EDE-F3CE-4B51-9643-3704558CB648}" type="datetimeFigureOut">
              <a:rPr lang="it-IT" smtClean="0"/>
              <a:t>28/11/2014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27A5EDE-F3CE-4B51-9643-3704558CB648}" type="datetimeFigureOut">
              <a:rPr lang="it-IT" smtClean="0"/>
              <a:t>28/11/2014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827A5EDE-F3CE-4B51-9643-3704558CB648}" type="datetimeFigureOut">
              <a:rPr lang="it-IT" smtClean="0"/>
              <a:t>28/11/2014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827A5EDE-F3CE-4B51-9643-3704558CB648}" type="datetimeFigureOut">
              <a:rPr lang="it-IT" smtClean="0"/>
              <a:t>28/11/2014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A5EDE-F3CE-4B51-9643-3704558CB648}" type="datetimeFigureOut">
              <a:rPr lang="it-IT" smtClean="0"/>
              <a:t>28/11/2014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736D63D-1626-4D12-9641-7862835CFA1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27A5EDE-F3CE-4B51-9643-3704558CB648}" type="datetimeFigureOut">
              <a:rPr lang="it-IT" smtClean="0"/>
              <a:t>28/11/2014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736D63D-1626-4D12-9641-7862835CFA16}"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827A5EDE-F3CE-4B51-9643-3704558CB648}" type="datetimeFigureOut">
              <a:rPr lang="it-IT" smtClean="0"/>
              <a:t>28/11/2014</a:t>
            </a:fld>
            <a:endParaRPr lang="it-IT"/>
          </a:p>
        </p:txBody>
      </p:sp>
      <p:sp>
        <p:nvSpPr>
          <p:cNvPr id="9" name="Slide Number Placeholder 8"/>
          <p:cNvSpPr>
            <a:spLocks noGrp="1"/>
          </p:cNvSpPr>
          <p:nvPr>
            <p:ph type="sldNum" sz="quarter" idx="11"/>
          </p:nvPr>
        </p:nvSpPr>
        <p:spPr/>
        <p:txBody>
          <a:bodyPr/>
          <a:lstStyle/>
          <a:p>
            <a:fld id="{8736D63D-1626-4D12-9641-7862835CFA16}" type="slidenum">
              <a:rPr lang="it-IT" smtClean="0"/>
              <a:t>‹N›</a:t>
            </a:fld>
            <a:endParaRPr lang="it-IT"/>
          </a:p>
        </p:txBody>
      </p:sp>
      <p:sp>
        <p:nvSpPr>
          <p:cNvPr id="10" name="Footer Placeholder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736D63D-1626-4D12-9641-7862835CFA16}"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27A5EDE-F3CE-4B51-9643-3704558CB648}" type="datetimeFigureOut">
              <a:rPr lang="it-IT" smtClean="0"/>
              <a:t>28/11/2014</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Uso Abuso e Dipendenza da Internet: il TEST UADI</a:t>
            </a:r>
            <a:endParaRPr lang="it-IT" dirty="0"/>
          </a:p>
        </p:txBody>
      </p:sp>
      <p:sp>
        <p:nvSpPr>
          <p:cNvPr id="3" name="Sottotitolo 2"/>
          <p:cNvSpPr>
            <a:spLocks noGrp="1"/>
          </p:cNvSpPr>
          <p:nvPr>
            <p:ph type="subTitle" idx="1"/>
          </p:nvPr>
        </p:nvSpPr>
        <p:spPr/>
        <p:txBody>
          <a:bodyPr/>
          <a:lstStyle/>
          <a:p>
            <a:endParaRPr lang="it-IT"/>
          </a:p>
        </p:txBody>
      </p:sp>
      <p:pic>
        <p:nvPicPr>
          <p:cNvPr id="4" name="Immagine 3" descr="junkie.jpg"/>
          <p:cNvPicPr>
            <a:picLocks noChangeAspect="1"/>
          </p:cNvPicPr>
          <p:nvPr/>
        </p:nvPicPr>
        <p:blipFill>
          <a:blip r:embed="rId2"/>
          <a:stretch>
            <a:fillRect/>
          </a:stretch>
        </p:blipFill>
        <p:spPr>
          <a:xfrm>
            <a:off x="4643438" y="3500438"/>
            <a:ext cx="3429024" cy="2071702"/>
          </a:xfrm>
          <a:prstGeom prst="roundRect">
            <a:avLst>
              <a:gd name="adj" fmla="val 8594"/>
            </a:avLst>
          </a:prstGeom>
          <a:solidFill>
            <a:srgbClr val="FFFFFF">
              <a:shade val="85000"/>
            </a:srgbClr>
          </a:solidFill>
          <a:ln w="25400" cap="flat" cmpd="sng" algn="ctr">
            <a:noFill/>
            <a:prstDash val="solid"/>
          </a:ln>
          <a:effectLst>
            <a:reflection blurRad="12700" stA="38000" endPos="28000" dist="5000" dir="5400000" sy="-100000" algn="bl" rotWithShape="0"/>
          </a:effectLst>
        </p:spPr>
      </p:pic>
    </p:spTree>
    <p:extLst>
      <p:ext uri="{BB962C8B-B14F-4D97-AF65-F5344CB8AC3E}">
        <p14:creationId xmlns:p14="http://schemas.microsoft.com/office/powerpoint/2010/main" val="3786038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7620000" cy="5924128"/>
          </a:xfrm>
        </p:spPr>
        <p:txBody>
          <a:bodyPr>
            <a:normAutofit/>
          </a:bodyPr>
          <a:lstStyle/>
          <a:p>
            <a:r>
              <a:rPr lang="it-IT" dirty="0"/>
              <a:t>La scala </a:t>
            </a:r>
            <a:r>
              <a:rPr lang="it-IT" b="1" i="1" dirty="0"/>
              <a:t>Sperimentazion</a:t>
            </a:r>
            <a:r>
              <a:rPr lang="it-IT" i="1" dirty="0"/>
              <a:t>e </a:t>
            </a:r>
            <a:r>
              <a:rPr lang="it-IT" dirty="0"/>
              <a:t>(SPE)</a:t>
            </a:r>
            <a:r>
              <a:rPr lang="it-IT" i="1" dirty="0"/>
              <a:t> </a:t>
            </a:r>
            <a:r>
              <a:rPr lang="it-IT" dirty="0"/>
              <a:t>descrive l’uso di Internet come spazio privato, come laboratorio sociale di sperimentazione del sé, come terreno per il gioco e la regressione, come strumento per la ricerca di emozioni.</a:t>
            </a:r>
          </a:p>
          <a:p>
            <a:pPr marL="114300" indent="0">
              <a:buNone/>
            </a:pPr>
            <a:endParaRPr lang="it-IT" dirty="0" smtClean="0"/>
          </a:p>
          <a:p>
            <a:pPr marL="114300" indent="0">
              <a:buNone/>
            </a:pPr>
            <a:r>
              <a:rPr lang="it-IT" dirty="0" smtClean="0"/>
              <a:t>Gli </a:t>
            </a:r>
            <a:r>
              <a:rPr lang="it-IT" dirty="0"/>
              <a:t>item riconducibili a questa area sono i seguenti: </a:t>
            </a:r>
          </a:p>
          <a:p>
            <a:pPr marL="114300" indent="0">
              <a:buNone/>
            </a:pPr>
            <a:r>
              <a:rPr lang="it-IT" dirty="0"/>
              <a:t>i</a:t>
            </a:r>
            <a:r>
              <a:rPr lang="it-IT" b="1" dirty="0"/>
              <a:t>8</a:t>
            </a:r>
            <a:r>
              <a:rPr lang="it-IT" dirty="0"/>
              <a:t>+i10+i14+i16+i20+i21+i28+i33+i34+i39+i40+i45+i65+i70+i73 </a:t>
            </a:r>
            <a:endParaRPr lang="it-IT" dirty="0" smtClean="0"/>
          </a:p>
          <a:p>
            <a:pPr marL="114300" indent="0">
              <a:buNone/>
            </a:pPr>
            <a:r>
              <a:rPr lang="it-IT" dirty="0"/>
              <a:t> </a:t>
            </a:r>
          </a:p>
          <a:p>
            <a:r>
              <a:rPr lang="it-IT" dirty="0"/>
              <a:t>La scala </a:t>
            </a:r>
            <a:r>
              <a:rPr lang="it-IT" b="1" i="1" dirty="0"/>
              <a:t>Dipendenza</a:t>
            </a:r>
            <a:r>
              <a:rPr lang="it-IT" dirty="0"/>
              <a:t> (DIP) contiene item che riguardano alcuni comportamenti e sintomi della dipendenza, in particolare tolleranza (aumento progressivo del periodo di collegamento), astinenza, </a:t>
            </a:r>
            <a:r>
              <a:rPr lang="it-IT" dirty="0" err="1"/>
              <a:t>compulsività</a:t>
            </a:r>
            <a:r>
              <a:rPr lang="it-IT" dirty="0"/>
              <a:t> e </a:t>
            </a:r>
            <a:r>
              <a:rPr lang="it-IT" dirty="0" err="1"/>
              <a:t>ipercoinvolgimento</a:t>
            </a:r>
            <a:r>
              <a:rPr lang="it-IT" dirty="0"/>
              <a:t>.</a:t>
            </a:r>
          </a:p>
          <a:p>
            <a:pPr marL="114300" indent="0">
              <a:buNone/>
            </a:pPr>
            <a:endParaRPr lang="it-IT" dirty="0" smtClean="0"/>
          </a:p>
          <a:p>
            <a:pPr marL="114300" indent="0">
              <a:buNone/>
            </a:pPr>
            <a:r>
              <a:rPr lang="it-IT" dirty="0" smtClean="0"/>
              <a:t>Gli </a:t>
            </a:r>
            <a:r>
              <a:rPr lang="it-IT" dirty="0"/>
              <a:t>item riconducibili a questa area sono i seguenti: </a:t>
            </a:r>
          </a:p>
          <a:p>
            <a:pPr marL="114300" indent="0">
              <a:buNone/>
            </a:pPr>
            <a:r>
              <a:rPr lang="it-IT" dirty="0" smtClean="0"/>
              <a:t>i1+i2+i9+i11+i17+i31+i37+</a:t>
            </a:r>
            <a:r>
              <a:rPr lang="it-IT" b="1" dirty="0" smtClean="0"/>
              <a:t>i49</a:t>
            </a:r>
            <a:r>
              <a:rPr lang="it-IT" dirty="0" smtClean="0"/>
              <a:t>+i50+i51+i55+</a:t>
            </a:r>
            <a:r>
              <a:rPr lang="it-IT" b="1" dirty="0" smtClean="0"/>
              <a:t>i60</a:t>
            </a:r>
            <a:r>
              <a:rPr lang="it-IT" dirty="0" smtClean="0"/>
              <a:t>+i68+i72+i80 </a:t>
            </a:r>
            <a:endParaRPr lang="it-IT" dirty="0"/>
          </a:p>
          <a:p>
            <a:endParaRPr lang="it-IT" dirty="0"/>
          </a:p>
        </p:txBody>
      </p:sp>
    </p:spTree>
    <p:extLst>
      <p:ext uri="{BB962C8B-B14F-4D97-AF65-F5344CB8AC3E}">
        <p14:creationId xmlns:p14="http://schemas.microsoft.com/office/powerpoint/2010/main" val="242275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IAD</a:t>
            </a:r>
            <a:endParaRPr lang="it-IT" dirty="0"/>
          </a:p>
        </p:txBody>
      </p:sp>
      <p:sp>
        <p:nvSpPr>
          <p:cNvPr id="3" name="Segnaposto contenuto 2"/>
          <p:cNvSpPr>
            <a:spLocks noGrp="1"/>
          </p:cNvSpPr>
          <p:nvPr>
            <p:ph idx="1"/>
          </p:nvPr>
        </p:nvSpPr>
        <p:spPr>
          <a:xfrm>
            <a:off x="457200" y="1412776"/>
            <a:ext cx="7620000" cy="4988024"/>
          </a:xfrm>
        </p:spPr>
        <p:txBody>
          <a:bodyPr>
            <a:normAutofit fontScale="92500" lnSpcReduction="20000"/>
          </a:bodyPr>
          <a:lstStyle/>
          <a:p>
            <a:r>
              <a:rPr lang="it-IT" dirty="0" smtClean="0"/>
              <a:t>Il primo </a:t>
            </a:r>
            <a:r>
              <a:rPr lang="it-IT" dirty="0"/>
              <a:t>studioso ad ipotizzare il disturbo </a:t>
            </a:r>
            <a:r>
              <a:rPr lang="it-IT" dirty="0" smtClean="0"/>
              <a:t>fu </a:t>
            </a:r>
            <a:r>
              <a:rPr lang="it-IT" dirty="0"/>
              <a:t>lo psichiatra americano Ivan </a:t>
            </a:r>
            <a:r>
              <a:rPr lang="it-IT" dirty="0" err="1"/>
              <a:t>Golberg</a:t>
            </a:r>
            <a:r>
              <a:rPr lang="it-IT" dirty="0"/>
              <a:t> nel 1995, il quale, in maniera piuttosto provocatoria, fece girare in rete i relativi criteri </a:t>
            </a:r>
            <a:r>
              <a:rPr lang="it-IT" dirty="0" smtClean="0"/>
              <a:t>diagnostici</a:t>
            </a:r>
          </a:p>
          <a:p>
            <a:pPr marL="114300" indent="0">
              <a:buNone/>
            </a:pPr>
            <a:endParaRPr lang="it-IT" dirty="0"/>
          </a:p>
          <a:p>
            <a:r>
              <a:rPr lang="it-IT" altLang="it-IT" dirty="0"/>
              <a:t>Nel 1996 Kimberly Young, intraprende una ricerca  sottoponendo agli utenti di alcuni siti internet un questionario di otto domande</a:t>
            </a:r>
            <a:r>
              <a:rPr lang="it-IT" altLang="it-IT" dirty="0" smtClean="0"/>
              <a:t>.</a:t>
            </a:r>
          </a:p>
          <a:p>
            <a:pPr>
              <a:lnSpc>
                <a:spcPct val="91000"/>
              </a:lnSpc>
              <a:buNone/>
            </a:pPr>
            <a:r>
              <a:rPr lang="it-IT" altLang="it-IT" dirty="0" smtClean="0"/>
              <a:t>   Secondo </a:t>
            </a:r>
            <a:r>
              <a:rPr lang="it-IT" altLang="it-IT" dirty="0"/>
              <a:t>K. Young la Dipendenza da Internet si sviluppa secondo tre fasi distinte: </a:t>
            </a:r>
            <a:endParaRPr lang="it-IT" altLang="it-IT" dirty="0" smtClean="0"/>
          </a:p>
          <a:p>
            <a:pPr>
              <a:lnSpc>
                <a:spcPct val="91000"/>
              </a:lnSpc>
              <a:buNone/>
            </a:pPr>
            <a:endParaRPr lang="it-IT" altLang="it-IT" dirty="0"/>
          </a:p>
          <a:p>
            <a:pPr marL="114300" indent="0">
              <a:lnSpc>
                <a:spcPct val="91000"/>
              </a:lnSpc>
              <a:buNone/>
            </a:pPr>
            <a:r>
              <a:rPr lang="it-IT" altLang="it-IT" i="1" dirty="0" smtClean="0"/>
              <a:t>   - Coinvolgimento</a:t>
            </a:r>
            <a:r>
              <a:rPr lang="it-IT" altLang="it-IT" dirty="0"/>
              <a:t>, </a:t>
            </a:r>
            <a:r>
              <a:rPr lang="it-IT" dirty="0"/>
              <a:t>curiosità e voglia di sperimentazione e, infine, scelta di una particolare </a:t>
            </a:r>
            <a:r>
              <a:rPr lang="it-IT" dirty="0" smtClean="0"/>
              <a:t>applicazione. </a:t>
            </a:r>
            <a:endParaRPr lang="it-IT" altLang="it-IT" dirty="0"/>
          </a:p>
          <a:p>
            <a:pPr marL="114300" indent="0">
              <a:lnSpc>
                <a:spcPct val="91000"/>
              </a:lnSpc>
              <a:buNone/>
            </a:pPr>
            <a:r>
              <a:rPr lang="it-IT" altLang="it-IT" dirty="0" smtClean="0"/>
              <a:t>   - S</a:t>
            </a:r>
            <a:r>
              <a:rPr lang="it-IT" altLang="it-IT" i="1" dirty="0" smtClean="0"/>
              <a:t>ostituzione</a:t>
            </a:r>
            <a:r>
              <a:rPr lang="it-IT" altLang="it-IT" dirty="0"/>
              <a:t>, </a:t>
            </a:r>
            <a:r>
              <a:rPr lang="it-IT" dirty="0">
                <a:latin typeface="Times New Roman" pitchFamily="18" charset="0"/>
              </a:rPr>
              <a:t>sostituisce ciò che sembra</a:t>
            </a:r>
            <a:r>
              <a:rPr lang="it-IT" dirty="0"/>
              <a:t> mancante o inaccessibile nella vita reale</a:t>
            </a:r>
            <a:endParaRPr lang="it-IT" altLang="it-IT" dirty="0"/>
          </a:p>
          <a:p>
            <a:pPr marL="114300" indent="0">
              <a:lnSpc>
                <a:spcPct val="91000"/>
              </a:lnSpc>
              <a:buNone/>
            </a:pPr>
            <a:r>
              <a:rPr lang="it-IT" altLang="it-IT" i="1" dirty="0" smtClean="0"/>
              <a:t>   - Fuga, </a:t>
            </a:r>
            <a:r>
              <a:rPr lang="it-IT" dirty="0"/>
              <a:t>antidoto efficace ad ogni tipo di stress e sofferenza, </a:t>
            </a:r>
            <a:r>
              <a:rPr lang="it-IT" dirty="0" smtClean="0"/>
              <a:t>sperimenta </a:t>
            </a:r>
            <a:r>
              <a:rPr lang="it-IT" dirty="0"/>
              <a:t>una profonda angoscia se non può  connettersi</a:t>
            </a:r>
            <a:endParaRPr lang="it-IT" altLang="it-IT" dirty="0" smtClean="0"/>
          </a:p>
          <a:p>
            <a:endParaRPr lang="it-IT" dirty="0"/>
          </a:p>
          <a:p>
            <a:r>
              <a:rPr lang="it-IT" altLang="it-IT" dirty="0"/>
              <a:t>Cantelmi  T. fu il primo in </a:t>
            </a:r>
            <a:r>
              <a:rPr lang="it-IT" altLang="it-IT" dirty="0" smtClean="0"/>
              <a:t>Italia </a:t>
            </a:r>
            <a:r>
              <a:rPr lang="it-IT" altLang="it-IT" dirty="0"/>
              <a:t>a parlare di IAD</a:t>
            </a:r>
          </a:p>
          <a:p>
            <a:endParaRPr lang="it-IT" dirty="0"/>
          </a:p>
        </p:txBody>
      </p:sp>
    </p:spTree>
    <p:extLst>
      <p:ext uri="{BB962C8B-B14F-4D97-AF65-F5344CB8AC3E}">
        <p14:creationId xmlns:p14="http://schemas.microsoft.com/office/powerpoint/2010/main" val="1113728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Font typeface="Wingdings" pitchFamily="2" charset="2"/>
              <a:buChar char="Ø"/>
              <a:defRPr/>
            </a:pPr>
            <a:r>
              <a:rPr lang="it-IT" sz="2400" dirty="0">
                <a:latin typeface="Arial Unicode MS" pitchFamily="34" charset="-128"/>
                <a:ea typeface="Arial Unicode MS" pitchFamily="34" charset="-128"/>
                <a:cs typeface="Arial Unicode MS" pitchFamily="34" charset="-128"/>
              </a:rPr>
              <a:t>La I.A.D. è definita come “</a:t>
            </a:r>
            <a:r>
              <a:rPr lang="it-IT" sz="2400" i="1" dirty="0">
                <a:latin typeface="Arial Unicode MS" pitchFamily="34" charset="-128"/>
                <a:ea typeface="Arial Unicode MS" pitchFamily="34" charset="-128"/>
                <a:cs typeface="Arial Unicode MS" pitchFamily="34" charset="-128"/>
              </a:rPr>
              <a:t>uso </a:t>
            </a:r>
            <a:r>
              <a:rPr lang="it-IT" sz="2400" i="1" dirty="0" err="1">
                <a:latin typeface="Arial Unicode MS" pitchFamily="34" charset="-128"/>
                <a:ea typeface="Arial Unicode MS" pitchFamily="34" charset="-128"/>
                <a:cs typeface="Arial Unicode MS" pitchFamily="34" charset="-128"/>
              </a:rPr>
              <a:t>maladattivo</a:t>
            </a:r>
            <a:r>
              <a:rPr lang="it-IT" sz="2400" i="1" dirty="0">
                <a:latin typeface="Arial Unicode MS" pitchFamily="34" charset="-128"/>
                <a:ea typeface="Arial Unicode MS" pitchFamily="34" charset="-128"/>
                <a:cs typeface="Arial Unicode MS" pitchFamily="34" charset="-128"/>
              </a:rPr>
              <a:t> di internet, che conduce a menomazione o disagio clinicamente significativi</a:t>
            </a:r>
            <a:r>
              <a:rPr lang="it-IT" sz="2400" dirty="0">
                <a:latin typeface="Arial Unicode MS" pitchFamily="34" charset="-128"/>
                <a:ea typeface="Arial Unicode MS" pitchFamily="34" charset="-128"/>
                <a:cs typeface="Arial Unicode MS" pitchFamily="34" charset="-128"/>
              </a:rPr>
              <a:t>”.</a:t>
            </a:r>
          </a:p>
          <a:p>
            <a:pPr algn="just">
              <a:buFont typeface="Wingdings" pitchFamily="2" charset="2"/>
              <a:buChar char="Ø"/>
              <a:defRPr/>
            </a:pPr>
            <a:endParaRPr lang="it-IT" sz="900" dirty="0">
              <a:latin typeface="Raavi" pitchFamily="2" charset="0"/>
              <a:cs typeface="Raavi" pitchFamily="2" charset="0"/>
            </a:endParaRPr>
          </a:p>
          <a:p>
            <a:pPr algn="just">
              <a:buFont typeface="Wingdings" pitchFamily="2" charset="2"/>
              <a:buChar char="Ø"/>
              <a:defRPr/>
            </a:pPr>
            <a:r>
              <a:rPr lang="it-IT" sz="2400" dirty="0">
                <a:latin typeface="Arial Unicode MS" pitchFamily="34" charset="-128"/>
                <a:ea typeface="Arial Unicode MS" pitchFamily="34" charset="-128"/>
                <a:cs typeface="Arial Unicode MS" pitchFamily="34" charset="-128"/>
              </a:rPr>
              <a:t>L’uso di internet continua nonostante la consapevolezza di avere persistenti problemi fisici, sociali, occupazionali, psicologici</a:t>
            </a:r>
            <a:endParaRPr lang="it-IT" dirty="0"/>
          </a:p>
        </p:txBody>
      </p:sp>
    </p:spTree>
    <p:extLst>
      <p:ext uri="{BB962C8B-B14F-4D97-AF65-F5344CB8AC3E}">
        <p14:creationId xmlns:p14="http://schemas.microsoft.com/office/powerpoint/2010/main" val="48840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7620000" cy="1143000"/>
          </a:xfrm>
        </p:spPr>
        <p:txBody>
          <a:bodyPr/>
          <a:lstStyle/>
          <a:p>
            <a:pPr>
              <a:defRPr/>
            </a:pPr>
            <a:r>
              <a:rPr lang="it-IT" dirty="0" smtClean="0"/>
              <a:t>IRP=</a:t>
            </a:r>
            <a:r>
              <a:rPr lang="it-IT" sz="3600" dirty="0" smtClean="0"/>
              <a:t> Internet </a:t>
            </a:r>
            <a:r>
              <a:rPr lang="it-IT" sz="3600" dirty="0" err="1" smtClean="0"/>
              <a:t>Related</a:t>
            </a:r>
            <a:r>
              <a:rPr lang="it-IT" sz="3600" dirty="0" smtClean="0"/>
              <a:t> </a:t>
            </a:r>
            <a:r>
              <a:rPr lang="it-IT" sz="3600" dirty="0" err="1"/>
              <a:t>Psychopathology</a:t>
            </a:r>
            <a:endParaRPr lang="it-IT" sz="3600" dirty="0"/>
          </a:p>
        </p:txBody>
      </p:sp>
      <p:sp>
        <p:nvSpPr>
          <p:cNvPr id="3" name="Segnaposto contenuto 2"/>
          <p:cNvSpPr>
            <a:spLocks noGrp="1"/>
          </p:cNvSpPr>
          <p:nvPr>
            <p:ph idx="1"/>
          </p:nvPr>
        </p:nvSpPr>
        <p:spPr>
          <a:xfrm>
            <a:off x="457200" y="1124744"/>
            <a:ext cx="7620000" cy="5276056"/>
          </a:xfrm>
        </p:spPr>
        <p:txBody>
          <a:bodyPr/>
          <a:lstStyle/>
          <a:p>
            <a:r>
              <a:rPr lang="it-IT" sz="2400" dirty="0"/>
              <a:t>Oggi la maggior parte degli studiosi è concorde nel parlare di </a:t>
            </a:r>
            <a:r>
              <a:rPr lang="it-IT" sz="2800" b="1" dirty="0"/>
              <a:t>disturbi correlati all’uso di Internet </a:t>
            </a:r>
            <a:r>
              <a:rPr lang="it-IT" sz="2400" dirty="0"/>
              <a:t>piuttosto che di una sindrome unitaria da dipendenza:</a:t>
            </a:r>
          </a:p>
          <a:p>
            <a:pPr marL="114300" indent="0">
              <a:buNone/>
            </a:pPr>
            <a:endParaRPr lang="it-IT" i="1" dirty="0" smtClean="0"/>
          </a:p>
        </p:txBody>
      </p:sp>
      <p:graphicFrame>
        <p:nvGraphicFramePr>
          <p:cNvPr id="4" name="Diagramma 3"/>
          <p:cNvGraphicFramePr/>
          <p:nvPr>
            <p:extLst>
              <p:ext uri="{D42A27DB-BD31-4B8C-83A1-F6EECF244321}">
                <p14:modId xmlns:p14="http://schemas.microsoft.com/office/powerpoint/2010/main" val="405255780"/>
              </p:ext>
            </p:extLst>
          </p:nvPr>
        </p:nvGraphicFramePr>
        <p:xfrm>
          <a:off x="1691680" y="2348880"/>
          <a:ext cx="5590404"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03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UADI</a:t>
            </a:r>
            <a:endParaRPr lang="it-IT" dirty="0"/>
          </a:p>
        </p:txBody>
      </p:sp>
      <p:sp>
        <p:nvSpPr>
          <p:cNvPr id="3" name="Segnaposto contenuto 2"/>
          <p:cNvSpPr>
            <a:spLocks noGrp="1"/>
          </p:cNvSpPr>
          <p:nvPr>
            <p:ph idx="1"/>
          </p:nvPr>
        </p:nvSpPr>
        <p:spPr/>
        <p:txBody>
          <a:bodyPr/>
          <a:lstStyle/>
          <a:p>
            <a:r>
              <a:rPr lang="it-IT" dirty="0"/>
              <a:t>L’UADI (Uso, Abuso, Dipendenza da Internet) è stato proposto da Del Miglio, Gamba e Cantelmi (2001), realizzato presso l'Università "La Sapienza" di Roma, e rappresenta tutt'oggi l'unico strumento italiano sulla dipendenza da internet ad essere validato sulla popolazione.</a:t>
            </a:r>
          </a:p>
          <a:p>
            <a:r>
              <a:rPr lang="it-IT" dirty="0"/>
              <a:t>Gli Autori si sono proposti di costruire uno strumento italiano che possa indagare il complesso </a:t>
            </a:r>
            <a:r>
              <a:rPr lang="it-IT" b="1" dirty="0"/>
              <a:t>rapporto tra Internet e fenomeni psicologici correlati</a:t>
            </a:r>
            <a:r>
              <a:rPr lang="it-IT" dirty="0"/>
              <a:t> (atteggiamenti, motivazioni, emozioni, comportamenti, sintomi) attraverso un approccio ampio che valuti i rischi psicopatologici dell'abuso della Rete</a:t>
            </a:r>
          </a:p>
        </p:txBody>
      </p:sp>
    </p:spTree>
    <p:extLst>
      <p:ext uri="{BB962C8B-B14F-4D97-AF65-F5344CB8AC3E}">
        <p14:creationId xmlns:p14="http://schemas.microsoft.com/office/powerpoint/2010/main" val="104024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UADI</a:t>
            </a:r>
            <a:endParaRPr lang="it-IT" dirty="0"/>
          </a:p>
        </p:txBody>
      </p:sp>
      <p:sp>
        <p:nvSpPr>
          <p:cNvPr id="3" name="Segnaposto contenuto 2"/>
          <p:cNvSpPr>
            <a:spLocks noGrp="1"/>
          </p:cNvSpPr>
          <p:nvPr>
            <p:ph idx="1"/>
          </p:nvPr>
        </p:nvSpPr>
        <p:spPr>
          <a:xfrm>
            <a:off x="457200" y="1340768"/>
            <a:ext cx="7620000" cy="5060032"/>
          </a:xfrm>
        </p:spPr>
        <p:txBody>
          <a:bodyPr>
            <a:normAutofit fontScale="77500" lnSpcReduction="20000"/>
          </a:bodyPr>
          <a:lstStyle/>
          <a:p>
            <a:r>
              <a:rPr lang="it-IT" dirty="0" smtClean="0"/>
              <a:t>E’ composto </a:t>
            </a:r>
            <a:r>
              <a:rPr lang="it-IT" dirty="0"/>
              <a:t>da 80 item a 5 possibilità di risposta secondo una scala </a:t>
            </a:r>
            <a:r>
              <a:rPr lang="it-IT" dirty="0" err="1"/>
              <a:t>Likert</a:t>
            </a:r>
            <a:r>
              <a:rPr lang="it-IT" dirty="0"/>
              <a:t>; </a:t>
            </a:r>
            <a:endParaRPr lang="it-IT" dirty="0" smtClean="0"/>
          </a:p>
          <a:p>
            <a:pPr>
              <a:buFontTx/>
              <a:buChar char="-"/>
            </a:pPr>
            <a:r>
              <a:rPr lang="it-IT" b="1" dirty="0" smtClean="0"/>
              <a:t>1</a:t>
            </a:r>
            <a:r>
              <a:rPr lang="it-IT" b="1" dirty="0"/>
              <a:t>. Assolutamente FALSO per </a:t>
            </a:r>
            <a:r>
              <a:rPr lang="it-IT" b="1" dirty="0" smtClean="0"/>
              <a:t>me</a:t>
            </a:r>
            <a:endParaRPr lang="it-IT" dirty="0"/>
          </a:p>
          <a:p>
            <a:pPr>
              <a:buFontTx/>
              <a:buChar char="-"/>
            </a:pPr>
            <a:r>
              <a:rPr lang="it-IT" b="1" dirty="0" smtClean="0"/>
              <a:t>2</a:t>
            </a:r>
            <a:r>
              <a:rPr lang="it-IT" b="1" dirty="0"/>
              <a:t>. Piuttosto FALSO per </a:t>
            </a:r>
            <a:r>
              <a:rPr lang="it-IT" b="1" dirty="0" smtClean="0"/>
              <a:t>me</a:t>
            </a:r>
            <a:endParaRPr lang="it-IT" dirty="0"/>
          </a:p>
          <a:p>
            <a:pPr>
              <a:buFontTx/>
              <a:buChar char="-"/>
            </a:pPr>
            <a:r>
              <a:rPr lang="it-IT" b="1" dirty="0" smtClean="0"/>
              <a:t>3</a:t>
            </a:r>
            <a:r>
              <a:rPr lang="it-IT" b="1" dirty="0"/>
              <a:t>. Né vero né </a:t>
            </a:r>
            <a:r>
              <a:rPr lang="it-IT" b="1" dirty="0" smtClean="0"/>
              <a:t>falso</a:t>
            </a:r>
            <a:endParaRPr lang="it-IT" dirty="0"/>
          </a:p>
          <a:p>
            <a:pPr>
              <a:buFontTx/>
              <a:buChar char="-"/>
            </a:pPr>
            <a:r>
              <a:rPr lang="it-IT" b="1" dirty="0" smtClean="0"/>
              <a:t>4</a:t>
            </a:r>
            <a:r>
              <a:rPr lang="it-IT" b="1" dirty="0"/>
              <a:t>. Abbastanza VERO per me</a:t>
            </a:r>
            <a:endParaRPr lang="it-IT" dirty="0"/>
          </a:p>
          <a:p>
            <a:pPr marL="114300" indent="0">
              <a:buNone/>
            </a:pPr>
            <a:endParaRPr lang="it-IT" dirty="0" smtClean="0"/>
          </a:p>
          <a:p>
            <a:pPr marL="114300" indent="0">
              <a:buNone/>
            </a:pPr>
            <a:r>
              <a:rPr lang="it-IT" dirty="0" smtClean="0"/>
              <a:t> </a:t>
            </a:r>
            <a:r>
              <a:rPr lang="it-IT" dirty="0"/>
              <a:t>è costituito da cinque scale riferite all'uso di Internet: </a:t>
            </a:r>
          </a:p>
          <a:p>
            <a:pPr marL="114300" indent="0">
              <a:buNone/>
            </a:pPr>
            <a:endParaRPr lang="it-IT" dirty="0" smtClean="0"/>
          </a:p>
          <a:p>
            <a:pPr>
              <a:buFontTx/>
              <a:buChar char="-"/>
            </a:pPr>
            <a:r>
              <a:rPr lang="it-IT" dirty="0" smtClean="0"/>
              <a:t>Evasione </a:t>
            </a:r>
            <a:r>
              <a:rPr lang="it-IT" dirty="0"/>
              <a:t>compensatoria-EVA (come atto di compensazione rispetto alle difficoltà della vita reale quotidiana), </a:t>
            </a:r>
            <a:endParaRPr lang="it-IT" dirty="0" smtClean="0"/>
          </a:p>
          <a:p>
            <a:pPr>
              <a:buFontTx/>
              <a:buChar char="-"/>
            </a:pPr>
            <a:r>
              <a:rPr lang="it-IT" dirty="0" smtClean="0"/>
              <a:t>Dissociazione-DIS </a:t>
            </a:r>
            <a:r>
              <a:rPr lang="it-IT" dirty="0"/>
              <a:t>(esperienze sensoriali bizzarre, depersonalizzazione, tendenza all'alienazione e all'allontanamento-fuga dalla realtà), </a:t>
            </a:r>
            <a:endParaRPr lang="it-IT" dirty="0" smtClean="0"/>
          </a:p>
          <a:p>
            <a:pPr>
              <a:buFontTx/>
              <a:buChar char="-"/>
            </a:pPr>
            <a:r>
              <a:rPr lang="it-IT" dirty="0" smtClean="0"/>
              <a:t>Impatto </a:t>
            </a:r>
            <a:r>
              <a:rPr lang="it-IT" dirty="0"/>
              <a:t>sulla vita reale-IMP (mantenimento o compromissione dei rapporti socio-lavorativi, delle abitudini, dello stato di salute etc.), </a:t>
            </a:r>
            <a:endParaRPr lang="it-IT" dirty="0" smtClean="0"/>
          </a:p>
          <a:p>
            <a:pPr>
              <a:buFontTx/>
              <a:buChar char="-"/>
            </a:pPr>
            <a:r>
              <a:rPr lang="it-IT" dirty="0" smtClean="0"/>
              <a:t>Sperimentazione-SPE </a:t>
            </a:r>
            <a:r>
              <a:rPr lang="it-IT" dirty="0"/>
              <a:t>(esplorazione di aspetti diversi del sé, ricerca di emozioni, tendenze trasgressive-regressive), </a:t>
            </a:r>
            <a:endParaRPr lang="it-IT" dirty="0" smtClean="0"/>
          </a:p>
          <a:p>
            <a:pPr>
              <a:buFontTx/>
              <a:buChar char="-"/>
            </a:pPr>
            <a:r>
              <a:rPr lang="it-IT" dirty="0" smtClean="0"/>
              <a:t>Dipendenza-DIP </a:t>
            </a:r>
            <a:r>
              <a:rPr lang="it-IT" dirty="0"/>
              <a:t>(tolleranza, astinenza, </a:t>
            </a:r>
            <a:r>
              <a:rPr lang="it-IT" dirty="0" err="1"/>
              <a:t>compulsività</a:t>
            </a:r>
            <a:r>
              <a:rPr lang="it-IT" dirty="0"/>
              <a:t> e </a:t>
            </a:r>
            <a:r>
              <a:rPr lang="it-IT" dirty="0" err="1"/>
              <a:t>ipercoinvolgimento</a:t>
            </a:r>
            <a:r>
              <a:rPr lang="it-IT" dirty="0"/>
              <a:t>).</a:t>
            </a:r>
          </a:p>
          <a:p>
            <a:endParaRPr lang="it-IT" dirty="0"/>
          </a:p>
        </p:txBody>
      </p:sp>
    </p:spTree>
    <p:extLst>
      <p:ext uri="{BB962C8B-B14F-4D97-AF65-F5344CB8AC3E}">
        <p14:creationId xmlns:p14="http://schemas.microsoft.com/office/powerpoint/2010/main" val="304740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420888"/>
            <a:ext cx="7620000" cy="1143000"/>
          </a:xfrm>
        </p:spPr>
        <p:txBody>
          <a:bodyPr/>
          <a:lstStyle/>
          <a:p>
            <a:r>
              <a:rPr lang="it-IT" dirty="0" smtClean="0"/>
              <a:t>Somministrazione TEST</a:t>
            </a:r>
            <a:endParaRPr lang="it-IT" dirty="0"/>
          </a:p>
        </p:txBody>
      </p:sp>
    </p:spTree>
    <p:extLst>
      <p:ext uri="{BB962C8B-B14F-4D97-AF65-F5344CB8AC3E}">
        <p14:creationId xmlns:p14="http://schemas.microsoft.com/office/powerpoint/2010/main" val="272402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Descrizione delle scale</a:t>
            </a:r>
            <a:br>
              <a:rPr lang="it-IT" dirty="0"/>
            </a:br>
            <a:endParaRPr lang="it-IT" dirty="0"/>
          </a:p>
        </p:txBody>
      </p:sp>
      <p:sp>
        <p:nvSpPr>
          <p:cNvPr id="3" name="Segnaposto contenuto 2"/>
          <p:cNvSpPr>
            <a:spLocks noGrp="1"/>
          </p:cNvSpPr>
          <p:nvPr>
            <p:ph idx="1"/>
          </p:nvPr>
        </p:nvSpPr>
        <p:spPr>
          <a:xfrm>
            <a:off x="457200" y="1052736"/>
            <a:ext cx="7620000" cy="5348064"/>
          </a:xfrm>
        </p:spPr>
        <p:txBody>
          <a:bodyPr>
            <a:normAutofit fontScale="77500" lnSpcReduction="20000"/>
          </a:bodyPr>
          <a:lstStyle/>
          <a:p>
            <a:pPr marL="114300" indent="0">
              <a:buNone/>
            </a:pPr>
            <a:r>
              <a:rPr lang="it-IT" sz="2600" dirty="0"/>
              <a:t>Lo strumento prevede 5 scale, ciascuna composta da 15 item</a:t>
            </a:r>
            <a:r>
              <a:rPr lang="it-IT" sz="2600" dirty="0" smtClean="0"/>
              <a:t>:</a:t>
            </a:r>
          </a:p>
          <a:p>
            <a:pPr marL="114300" indent="0">
              <a:buNone/>
            </a:pPr>
            <a:endParaRPr lang="it-IT" b="1" dirty="0"/>
          </a:p>
          <a:p>
            <a:pPr marL="114300" indent="0">
              <a:buNone/>
            </a:pPr>
            <a:r>
              <a:rPr lang="it-IT" sz="2100" b="1" dirty="0" smtClean="0"/>
              <a:t>Gli </a:t>
            </a:r>
            <a:r>
              <a:rPr lang="it-IT" sz="2100" b="1" dirty="0"/>
              <a:t>item invertiti vanno conteggiati in questo modo:</a:t>
            </a:r>
          </a:p>
          <a:p>
            <a:pPr marL="114300" indent="0">
              <a:buNone/>
            </a:pPr>
            <a:r>
              <a:rPr lang="it-IT" sz="2100" dirty="0"/>
              <a:t>5=1</a:t>
            </a:r>
          </a:p>
          <a:p>
            <a:pPr marL="114300" indent="0">
              <a:buNone/>
            </a:pPr>
            <a:r>
              <a:rPr lang="it-IT" sz="2100" dirty="0"/>
              <a:t>4=2</a:t>
            </a:r>
          </a:p>
          <a:p>
            <a:pPr marL="114300" indent="0">
              <a:buNone/>
            </a:pPr>
            <a:r>
              <a:rPr lang="it-IT" sz="2100" dirty="0"/>
              <a:t>3=3</a:t>
            </a:r>
          </a:p>
          <a:p>
            <a:pPr marL="114300" indent="0">
              <a:buNone/>
            </a:pPr>
            <a:r>
              <a:rPr lang="it-IT" sz="2100" dirty="0"/>
              <a:t>2=4</a:t>
            </a:r>
          </a:p>
          <a:p>
            <a:pPr marL="114300" indent="0">
              <a:buNone/>
            </a:pPr>
            <a:r>
              <a:rPr lang="it-IT" sz="2100" dirty="0"/>
              <a:t>1=5</a:t>
            </a:r>
          </a:p>
          <a:p>
            <a:pPr marL="114300" indent="0">
              <a:buNone/>
            </a:pPr>
            <a:endParaRPr lang="it-IT" dirty="0"/>
          </a:p>
          <a:p>
            <a:r>
              <a:rPr lang="it-IT" sz="2800" b="1" i="1" dirty="0"/>
              <a:t>Evasione compensatoria</a:t>
            </a:r>
            <a:r>
              <a:rPr lang="it-IT" sz="2800" dirty="0"/>
              <a:t> (EVA) raccoglie una serie di item che descrivono un uso di Internet all’insegna dell’evasione, quale atto di compensazione rispetto alle difficoltà della vita reale quotidiana. Le affermazioni riguardano la regolazione, in positivo, dell’umore, del senso di competenza personale e delle qualità di relazione sociali. </a:t>
            </a:r>
          </a:p>
          <a:p>
            <a:pPr marL="114300" indent="0">
              <a:buNone/>
            </a:pPr>
            <a:endParaRPr lang="it-IT" sz="2800" dirty="0" smtClean="0"/>
          </a:p>
          <a:p>
            <a:pPr marL="114300" indent="0">
              <a:buNone/>
            </a:pPr>
            <a:r>
              <a:rPr lang="it-IT" sz="2800" dirty="0" smtClean="0"/>
              <a:t>Gli </a:t>
            </a:r>
            <a:r>
              <a:rPr lang="it-IT" sz="2800" dirty="0"/>
              <a:t>item riconducibili a questa area sono i seguenti: </a:t>
            </a:r>
          </a:p>
          <a:p>
            <a:pPr marL="114300" indent="0">
              <a:buNone/>
            </a:pPr>
            <a:r>
              <a:rPr lang="it-IT" sz="2800" dirty="0"/>
              <a:t>i3+i4+i6+i7+i12+i19+i22+i23+i48+i56+i61+i62+i66+i76+i77 </a:t>
            </a:r>
          </a:p>
          <a:p>
            <a:endParaRPr lang="it-IT" dirty="0"/>
          </a:p>
        </p:txBody>
      </p:sp>
    </p:spTree>
    <p:extLst>
      <p:ext uri="{BB962C8B-B14F-4D97-AF65-F5344CB8AC3E}">
        <p14:creationId xmlns:p14="http://schemas.microsoft.com/office/powerpoint/2010/main" val="430568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332656"/>
            <a:ext cx="7620000" cy="5832648"/>
          </a:xfrm>
        </p:spPr>
        <p:txBody>
          <a:bodyPr/>
          <a:lstStyle/>
          <a:p>
            <a:r>
              <a:rPr lang="it-IT" dirty="0" smtClean="0"/>
              <a:t>La scala </a:t>
            </a:r>
            <a:r>
              <a:rPr lang="it-IT" b="1" i="1" dirty="0" smtClean="0"/>
              <a:t>Dissociazione</a:t>
            </a:r>
            <a:r>
              <a:rPr lang="it-IT" dirty="0" smtClean="0"/>
              <a:t> (DIS) descrive alcuni sintomi dissociativi (esperienze sensoriali bizzarre, depersonalizzazione, derealizzazione) insieme alla tendenza all’alienazione e all’allontanamento-fuga dalla realtà.</a:t>
            </a:r>
          </a:p>
          <a:p>
            <a:pPr marL="114300" indent="0">
              <a:buNone/>
            </a:pPr>
            <a:endParaRPr lang="it-IT" dirty="0" smtClean="0"/>
          </a:p>
          <a:p>
            <a:pPr marL="114300" indent="0">
              <a:buNone/>
            </a:pPr>
            <a:r>
              <a:rPr lang="it-IT" dirty="0" smtClean="0"/>
              <a:t>Gli item riconducibili a questa area sono i seguenti: </a:t>
            </a:r>
          </a:p>
          <a:p>
            <a:pPr marL="114300" indent="0">
              <a:buNone/>
            </a:pPr>
            <a:r>
              <a:rPr lang="it-IT" dirty="0" smtClean="0"/>
              <a:t>i13+i25+i27+i29+i32+i36+i41+i43+i47+i53+i58+i59+i67+i74+i79</a:t>
            </a:r>
          </a:p>
          <a:p>
            <a:pPr marL="114300" indent="0">
              <a:buNone/>
            </a:pPr>
            <a:r>
              <a:rPr lang="it-IT" dirty="0" smtClean="0"/>
              <a:t> </a:t>
            </a:r>
          </a:p>
          <a:p>
            <a:r>
              <a:rPr lang="it-IT" dirty="0" smtClean="0"/>
              <a:t>La </a:t>
            </a:r>
            <a:r>
              <a:rPr lang="it-IT" dirty="0"/>
              <a:t>scala </a:t>
            </a:r>
            <a:r>
              <a:rPr lang="it-IT" b="1" i="1" dirty="0"/>
              <a:t>Impatto sulla vita reale</a:t>
            </a:r>
            <a:r>
              <a:rPr lang="it-IT" dirty="0"/>
              <a:t> (IMP) contiene degli item che descrivono le conseguenze sulla vita reale (eventuale modificazione delle abitudini, dei rapporti sociali, dell’umore) dell’uso di Internet.</a:t>
            </a:r>
          </a:p>
          <a:p>
            <a:pPr marL="114300" indent="0">
              <a:buNone/>
            </a:pPr>
            <a:endParaRPr lang="it-IT" dirty="0" smtClean="0"/>
          </a:p>
          <a:p>
            <a:pPr marL="114300" indent="0">
              <a:buNone/>
            </a:pPr>
            <a:r>
              <a:rPr lang="it-IT" dirty="0" smtClean="0"/>
              <a:t>Gli </a:t>
            </a:r>
            <a:r>
              <a:rPr lang="it-IT" dirty="0"/>
              <a:t>item riconducibili a questa area sono i seguenti: </a:t>
            </a:r>
          </a:p>
          <a:p>
            <a:pPr marL="114300" indent="0">
              <a:buNone/>
            </a:pPr>
            <a:r>
              <a:rPr lang="it-IT" b="1" dirty="0"/>
              <a:t>i15+i24+ i30+i35+i38+i42+i44+i46+i52+i54+i63+i69+i71+i75+i78</a:t>
            </a:r>
          </a:p>
        </p:txBody>
      </p:sp>
    </p:spTree>
    <p:extLst>
      <p:ext uri="{BB962C8B-B14F-4D97-AF65-F5344CB8AC3E}">
        <p14:creationId xmlns:p14="http://schemas.microsoft.com/office/powerpoint/2010/main" val="24279569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96</TotalTime>
  <Words>684</Words>
  <Application>Microsoft Office PowerPoint</Application>
  <PresentationFormat>Presentazione su schermo (4:3)</PresentationFormat>
  <Paragraphs>72</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Adiacente</vt:lpstr>
      <vt:lpstr>Uso Abuso e Dipendenza da Internet: il TEST UADI</vt:lpstr>
      <vt:lpstr>IAD</vt:lpstr>
      <vt:lpstr>Presentazione standard di PowerPoint</vt:lpstr>
      <vt:lpstr>IRP= Internet Related Psychopathology</vt:lpstr>
      <vt:lpstr>UADI</vt:lpstr>
      <vt:lpstr>UADI</vt:lpstr>
      <vt:lpstr>Somministrazione TEST</vt:lpstr>
      <vt:lpstr>Descrizione delle scale </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Abuso e Dipendenza da Internet: il TEST UADI</dc:title>
  <dc:creator>Mara</dc:creator>
  <cp:lastModifiedBy>Rosella</cp:lastModifiedBy>
  <cp:revision>9</cp:revision>
  <dcterms:created xsi:type="dcterms:W3CDTF">2014-11-21T10:32:53Z</dcterms:created>
  <dcterms:modified xsi:type="dcterms:W3CDTF">2014-11-28T21:57:41Z</dcterms:modified>
</cp:coreProperties>
</file>